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1EC6C-76EF-4AA2-9FD2-721348230660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F449E-17CF-4AD3-AC93-47340697B7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1839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065AC52-F065-403C-817E-E20B8604352C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4974A8-CE45-4345-B27F-E54F15204F3A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79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C52-F065-403C-817E-E20B8604352C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4A8-CE45-4345-B27F-E54F15204F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769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C52-F065-403C-817E-E20B8604352C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4A8-CE45-4345-B27F-E54F15204F3A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264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C52-F065-403C-817E-E20B8604352C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4A8-CE45-4345-B27F-E54F15204F3A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335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C52-F065-403C-817E-E20B8604352C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4A8-CE45-4345-B27F-E54F15204F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423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C52-F065-403C-817E-E20B8604352C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4A8-CE45-4345-B27F-E54F15204F3A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933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C52-F065-403C-817E-E20B8604352C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4A8-CE45-4345-B27F-E54F15204F3A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478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C52-F065-403C-817E-E20B8604352C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4A8-CE45-4345-B27F-E54F15204F3A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606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C52-F065-403C-817E-E20B8604352C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4A8-CE45-4345-B27F-E54F15204F3A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0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C52-F065-403C-817E-E20B8604352C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4A8-CE45-4345-B27F-E54F15204F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818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C52-F065-403C-817E-E20B8604352C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4A8-CE45-4345-B27F-E54F15204F3A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15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C52-F065-403C-817E-E20B8604352C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4A8-CE45-4345-B27F-E54F15204F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73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C52-F065-403C-817E-E20B8604352C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4A8-CE45-4345-B27F-E54F15204F3A}" type="slidenum">
              <a:rPr lang="th-TH" smtClean="0"/>
              <a:t>‹#›</a:t>
            </a:fld>
            <a:endParaRPr lang="th-TH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C52-F065-403C-817E-E20B8604352C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4A8-CE45-4345-B27F-E54F15204F3A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74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C52-F065-403C-817E-E20B8604352C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4A8-CE45-4345-B27F-E54F15204F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307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C52-F065-403C-817E-E20B8604352C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4A8-CE45-4345-B27F-E54F15204F3A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82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AC52-F065-403C-817E-E20B8604352C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4A8-CE45-4345-B27F-E54F15204F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275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65AC52-F065-403C-817E-E20B8604352C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4974A8-CE45-4345-B27F-E54F15204F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9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b="1" u="sng" dirty="0">
                <a:ln/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ขยายเวลาการอนุญาต</a:t>
            </a:r>
            <a:br>
              <a:rPr lang="th-TH" b="1" dirty="0">
                <a:ln/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3600" b="1" dirty="0">
                <a:ln/>
                <a:solidFill>
                  <a:schemeClr val="accent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ตัวแทนออกของและผู้ปฏิบัติงานเกี่ยวกับการออกของ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2" y="2850846"/>
            <a:ext cx="9601196" cy="1971525"/>
          </a:xfrm>
        </p:spPr>
        <p:txBody>
          <a:bodyPr>
            <a:normAutofit fontScale="925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Aft>
                <a:spcPts val="1200"/>
              </a:spcAft>
            </a:pPr>
            <a:r>
              <a:rPr lang="th-TH" sz="3200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กลุ่มที่สิ้นสุดอายุการอนุญาต ระหว่าง 1 </a:t>
            </a:r>
            <a:r>
              <a:rPr lang="th-TH" sz="3200" b="1" dirty="0" err="1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มค</a:t>
            </a:r>
            <a:r>
              <a:rPr lang="th-TH" sz="3200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-31 </a:t>
            </a:r>
            <a:r>
              <a:rPr lang="th-TH" sz="3200" b="1" dirty="0" err="1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ธค</a:t>
            </a:r>
            <a:r>
              <a:rPr lang="th-TH" sz="3200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64   </a:t>
            </a:r>
            <a:r>
              <a:rPr lang="th-TH" sz="3200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  <a:sym typeface="Wingdings" panose="05000000000000000000" pitchFamily="2" charset="2"/>
              </a:rPr>
              <a:t>ขยายถึง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th-TH" sz="3200" b="1" u="sng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ประกาศกรมศุลกากร</a:t>
            </a:r>
            <a:r>
              <a:rPr lang="th-TH" sz="3200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ที่                                                                                                     เรื่อง มาตรการตัวแทนออกของหรือผู้ปฏิบัติงานเกี่ยวกับการออกของ (ฉบับที่ 4)</a:t>
            </a:r>
          </a:p>
        </p:txBody>
      </p:sp>
      <p:sp>
        <p:nvSpPr>
          <p:cNvPr id="7" name="Rectangle 6"/>
          <p:cNvSpPr/>
          <p:nvPr/>
        </p:nvSpPr>
        <p:spPr>
          <a:xfrm>
            <a:off x="9252858" y="2910716"/>
            <a:ext cx="1371600" cy="4692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ln/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  <a:sym typeface="Wingdings" panose="05000000000000000000" pitchFamily="2" charset="2"/>
              </a:rPr>
              <a:t>31 มี.ค. 65</a:t>
            </a:r>
            <a:endParaRPr lang="th-TH" b="1" dirty="0">
              <a:ln/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6941" y="3610426"/>
            <a:ext cx="1208316" cy="452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ln/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  <a:sym typeface="Wingdings" panose="05000000000000000000" pitchFamily="2" charset="2"/>
              </a:rPr>
              <a:t>172/2564</a:t>
            </a:r>
            <a:endParaRPr lang="th-TH" b="1" dirty="0">
              <a:ln/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43258" y="5916384"/>
            <a:ext cx="3069771" cy="370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chemeClr val="accent1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ที่มา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: </a:t>
            </a:r>
            <a:r>
              <a:rPr lang="th-TH" sz="1600" dirty="0">
                <a:solidFill>
                  <a:schemeClr val="accent1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กองมาตรฐานพิธีการและราคาศุลกากร</a:t>
            </a:r>
          </a:p>
        </p:txBody>
      </p:sp>
    </p:spTree>
    <p:extLst>
      <p:ext uri="{BB962C8B-B14F-4D97-AF65-F5344CB8AC3E}">
        <p14:creationId xmlns:p14="http://schemas.microsoft.com/office/powerpoint/2010/main" val="216101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7943" y="982132"/>
            <a:ext cx="9938655" cy="1303867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b="1" u="sng" dirty="0">
                <a:ln/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ขยายระยะเวลายกเว้นอากรขาเข้า</a:t>
            </a:r>
            <a:br>
              <a:rPr lang="th-TH" b="1" dirty="0">
                <a:ln/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3600" b="1" dirty="0">
                <a:ln/>
                <a:solidFill>
                  <a:schemeClr val="accent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สินค้าที่มีความจำเป็น เนื่องจากสถานการณ์แพร่ระบาด </a:t>
            </a:r>
            <a:r>
              <a:rPr lang="en-US" sz="3600" b="1" dirty="0">
                <a:ln/>
                <a:solidFill>
                  <a:schemeClr val="accent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Covid-19</a:t>
            </a:r>
            <a:endParaRPr lang="th-TH" sz="3600" b="1" dirty="0">
              <a:ln/>
              <a:solidFill>
                <a:schemeClr val="accent2">
                  <a:lumMod val="75000"/>
                </a:schemeClr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7943" y="2585355"/>
            <a:ext cx="10504714" cy="321673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Aft>
                <a:spcPts val="1800"/>
              </a:spcAft>
            </a:pPr>
            <a:r>
              <a:rPr lang="th-TH" sz="3000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ปัจจุบันจะสิ้นสุด 31 </a:t>
            </a:r>
            <a:r>
              <a:rPr lang="th-TH" sz="3000" b="1" dirty="0" err="1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มีค</a:t>
            </a:r>
            <a:r>
              <a:rPr lang="th-TH" sz="3000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65 </a:t>
            </a:r>
            <a:r>
              <a:rPr lang="th-TH" sz="3000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  <a:sym typeface="Wingdings" panose="05000000000000000000" pitchFamily="2" charset="2"/>
              </a:rPr>
              <a:t></a:t>
            </a:r>
            <a:r>
              <a:rPr lang="en-US" sz="3000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th-TH" sz="3000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  <a:sym typeface="Wingdings" panose="05000000000000000000" pitchFamily="2" charset="2"/>
              </a:rPr>
              <a:t>ขยายถึง </a:t>
            </a:r>
          </a:p>
          <a:p>
            <a:r>
              <a:rPr lang="th-TH" sz="3000" b="1" u="sng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  <a:sym typeface="Wingdings" panose="05000000000000000000" pitchFamily="2" charset="2"/>
              </a:rPr>
              <a:t>ประกาศกระทรวงการคลัง</a:t>
            </a:r>
            <a:r>
              <a:rPr lang="th-TH" sz="3000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  <a:sym typeface="Wingdings" panose="05000000000000000000" pitchFamily="2" charset="2"/>
              </a:rPr>
              <a:t>เรื่อง การยกเว้นอากรศุลกากร สำหรับของที่นำเข้ามาเพื่อใช้รักษา วินิจฉัย หรือป้องกันโรคติดเชื้อ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  <a:sym typeface="Wingdings" panose="05000000000000000000" pitchFamily="2" charset="2"/>
              </a:rPr>
              <a:t>              </a:t>
            </a:r>
            <a:r>
              <a:rPr lang="th-TH" sz="2400" b="1" dirty="0" err="1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  <a:sym typeface="Wingdings" panose="05000000000000000000" pitchFamily="2" charset="2"/>
              </a:rPr>
              <a:t>ไวรัส</a:t>
            </a:r>
            <a:r>
              <a:rPr lang="th-TH" sz="2400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  <a:sym typeface="Wingdings" panose="05000000000000000000" pitchFamily="2" charset="2"/>
              </a:rPr>
              <a:t>โคโรนา 2019 </a:t>
            </a:r>
            <a:r>
              <a:rPr lang="th-TH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  <a:sym typeface="Wingdings" panose="05000000000000000000" pitchFamily="2" charset="2"/>
              </a:rPr>
              <a:t>(ฉบับที่ 4)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  <a:sym typeface="Wingdings" panose="05000000000000000000" pitchFamily="2" charset="2"/>
              </a:rPr>
              <a:t>เรื่อง การลดอัตราอากรและยกเว้นอากรศุลกากร ตามมาตรา 12 แห่งพระราชกำหนดพิกัดอัตราศุลกากร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  <a:sym typeface="Wingdings" panose="05000000000000000000" pitchFamily="2" charset="2"/>
              </a:rPr>
              <a:t>              พ.ศ. 2530 </a:t>
            </a:r>
            <a:r>
              <a:rPr lang="th-TH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  <a:sym typeface="Wingdings" panose="05000000000000000000" pitchFamily="2" charset="2"/>
              </a:rPr>
              <a:t>(ฉบับที่ 9)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  <a:sym typeface="Wingdings" panose="05000000000000000000" pitchFamily="2" charset="2"/>
              </a:rPr>
              <a:t>เรื่อง การยกเว้นอากรศุลกากร สำหรับของที่นำเข้ามาเพื่อผลิตเป็นหน้ากาก </a:t>
            </a:r>
            <a:r>
              <a:rPr lang="th-TH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  <a:sym typeface="Wingdings" panose="05000000000000000000" pitchFamily="2" charset="2"/>
              </a:rPr>
              <a:t>(ฉบับที่ 3)</a:t>
            </a:r>
            <a:endParaRPr lang="th-TH" b="1" dirty="0">
              <a:ln/>
              <a:solidFill>
                <a:schemeClr val="accent3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04807" y="2694212"/>
            <a:ext cx="1355273" cy="4408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ln/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  <a:sym typeface="Wingdings" panose="05000000000000000000" pitchFamily="2" charset="2"/>
              </a:rPr>
              <a:t>30 ก.ย. 65</a:t>
            </a:r>
            <a:endParaRPr lang="th-TH" b="1" dirty="0">
              <a:ln/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37916" y="5916384"/>
            <a:ext cx="2111828" cy="370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chemeClr val="accent1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ที่มา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: </a:t>
            </a:r>
            <a:r>
              <a:rPr lang="th-TH" sz="1600" dirty="0">
                <a:solidFill>
                  <a:schemeClr val="accent1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กองพิกัดอัตราศุลกากร</a:t>
            </a:r>
          </a:p>
        </p:txBody>
      </p:sp>
    </p:spTree>
    <p:extLst>
      <p:ext uri="{BB962C8B-B14F-4D97-AF65-F5344CB8AC3E}">
        <p14:creationId xmlns:p14="http://schemas.microsoft.com/office/powerpoint/2010/main" val="100019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41421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b="1" u="sng" dirty="0">
                <a:ln/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ยกเว้นค่าธรรมเนียมรายปี</a:t>
            </a:r>
            <a:br>
              <a:rPr lang="th-TH" b="1" dirty="0">
                <a:ln/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2800" b="1" dirty="0">
                <a:ln/>
                <a:solidFill>
                  <a:schemeClr val="accent2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ผู้ได้รับใบอนุญาตจัดตั้งคลังสินค้าทัณฑ์บน โรงพักสินค้า...และเขตปลอดอากร              และผู้ได้รับใบอนุญาตประกอบกิจการในเขตปลอดอากร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32116" y="3107263"/>
            <a:ext cx="10221683" cy="2683937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th-TH" sz="2000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สำหรับค่าธรรมเนียม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th-TH" sz="2000" b="1" u="sng" dirty="0" err="1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กฏ</a:t>
            </a:r>
            <a:r>
              <a:rPr lang="th-TH" sz="2000" b="1" u="sng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กระทรวง</a:t>
            </a:r>
            <a:r>
              <a:rPr lang="th-TH" sz="2000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ยกเว้นค่าธรรมเนียมรายปีให้แก่ผู้ได้รับใบอนุญาตจัดตั้งคลังสินค้าทัณฑ์บน โรงพักสินค้า ที่มั่นคง ท่าเรือรับอนุญาต และเขตปลอดอากร และผู้ได้รับใบอนุญาตประกอบกิจการในเขตปลอดอากรตามกฎหมายว่าด้วยศุลกากร </a:t>
            </a:r>
            <a:r>
              <a:rPr lang="th-TH" sz="1800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(ฉบับที่ 2) </a:t>
            </a:r>
            <a:r>
              <a:rPr lang="th-TH" sz="2000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พ.ศ. 2564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th-TH" sz="2000" b="1" u="sng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ประกาศกรมศุลกากร</a:t>
            </a:r>
            <a:r>
              <a:rPr lang="th-TH" sz="2000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ที่                          เรื่อง หลักเกณฑ์ วิธีการ และเงื่อนไขการขอคืนค่าธรรมเนียมรายปี ตามกฎกระทรวง ยกเว้นค่าธรรมเนียมรายปี ให้แก่ผู้ได้รับใบอนุญาตจัดตั้งคลังสินค้าทัณฑ์บน โรงพักสินค้า ที่มั่นคง ท่าเรือรับอนุญาต และเขตปลอดอากร และผู้ได้รับใบอนุญาตประกอบกิจการในเขตปลอดอากร ตามกฎหมายว่าด้วยศุลกากร </a:t>
            </a:r>
            <a:r>
              <a:rPr lang="th-TH" sz="1800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(ฉบับที่ 2) </a:t>
            </a:r>
            <a:r>
              <a:rPr lang="th-TH" sz="2000" b="1" dirty="0">
                <a:ln/>
                <a:solidFill>
                  <a:schemeClr val="accent3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พ.ศ. 2564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0400" y="3090329"/>
            <a:ext cx="1665514" cy="4692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ln/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  <a:sym typeface="Wingdings" panose="05000000000000000000" pitchFamily="2" charset="2"/>
              </a:rPr>
              <a:t>ประจำปี 2565</a:t>
            </a:r>
            <a:endParaRPr lang="th-TH" b="1" dirty="0">
              <a:ln/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2042" y="4536921"/>
            <a:ext cx="1050472" cy="4523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ln/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  <a:sym typeface="Wingdings" panose="05000000000000000000" pitchFamily="2" charset="2"/>
              </a:rPr>
              <a:t>11/2565</a:t>
            </a:r>
            <a:endParaRPr lang="th-TH" b="1" dirty="0">
              <a:ln/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56915" y="5884334"/>
            <a:ext cx="2590799" cy="370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chemeClr val="accent1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ที่มา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: </a:t>
            </a:r>
            <a:r>
              <a:rPr lang="th-TH" sz="1600" dirty="0">
                <a:solidFill>
                  <a:schemeClr val="accent1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กองสิทธิประโยชน์ทางภาษีอากร</a:t>
            </a:r>
          </a:p>
        </p:txBody>
      </p:sp>
    </p:spTree>
    <p:extLst>
      <p:ext uri="{BB962C8B-B14F-4D97-AF65-F5344CB8AC3E}">
        <p14:creationId xmlns:p14="http://schemas.microsoft.com/office/powerpoint/2010/main" val="432490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</TotalTime>
  <Words>280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Angsana New</vt:lpstr>
      <vt:lpstr>Arial</vt:lpstr>
      <vt:lpstr>BrowalliaUPC</vt:lpstr>
      <vt:lpstr>Calibri</vt:lpstr>
      <vt:lpstr>Cordia New</vt:lpstr>
      <vt:lpstr>Garamond</vt:lpstr>
      <vt:lpstr>Wingdings</vt:lpstr>
      <vt:lpstr>Organic</vt:lpstr>
      <vt:lpstr>ขยายเวลาการอนุญาต ตัวแทนออกของและผู้ปฏิบัติงานเกี่ยวกับการออกของ</vt:lpstr>
      <vt:lpstr>ขยายระยะเวลายกเว้นอากรขาเข้า สินค้าที่มีความจำเป็น เนื่องจากสถานการณ์แพร่ระบาด Covid-19</vt:lpstr>
      <vt:lpstr>ยกเว้นค่าธรรมเนียมรายปี ผู้ได้รับใบอนุญาตจัดตั้งคลังสินค้าทัณฑ์บน โรงพักสินค้า...และเขตปลอดอากร              และผู้ได้รับใบอนุญาตประกอบกิจการในเขตปลอดอากร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ขยายเวลาการอนุญาต ตัวแทนออกของและผู้ปฏิบัติงานเกี่ยวกับการออกของ</dc:title>
  <dc:creator>Lawan Maythiyanon</dc:creator>
  <cp:lastModifiedBy>Kannaporn Thongjued</cp:lastModifiedBy>
  <cp:revision>13</cp:revision>
  <cp:lastPrinted>2022-03-24T04:03:49Z</cp:lastPrinted>
  <dcterms:created xsi:type="dcterms:W3CDTF">2022-03-24T01:48:40Z</dcterms:created>
  <dcterms:modified xsi:type="dcterms:W3CDTF">2022-03-28T07:47:19Z</dcterms:modified>
</cp:coreProperties>
</file>